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0" r:id="rId3"/>
    <p:sldId id="257" r:id="rId4"/>
    <p:sldId id="261" r:id="rId5"/>
    <p:sldId id="262" r:id="rId6"/>
    <p:sldId id="277" r:id="rId7"/>
    <p:sldId id="263" r:id="rId8"/>
    <p:sldId id="278" r:id="rId9"/>
    <p:sldId id="264" r:id="rId10"/>
    <p:sldId id="279" r:id="rId11"/>
    <p:sldId id="280" r:id="rId12"/>
    <p:sldId id="266" r:id="rId13"/>
    <p:sldId id="281" r:id="rId14"/>
    <p:sldId id="267" r:id="rId15"/>
    <p:sldId id="309" r:id="rId16"/>
    <p:sldId id="271" r:id="rId17"/>
    <p:sldId id="290" r:id="rId18"/>
    <p:sldId id="282" r:id="rId19"/>
    <p:sldId id="273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74" r:id="rId28"/>
    <p:sldId id="275" r:id="rId29"/>
    <p:sldId id="294" r:id="rId30"/>
    <p:sldId id="295" r:id="rId31"/>
    <p:sldId id="296" r:id="rId32"/>
    <p:sldId id="310" r:id="rId33"/>
    <p:sldId id="302" r:id="rId34"/>
    <p:sldId id="303" r:id="rId35"/>
    <p:sldId id="297" r:id="rId36"/>
    <p:sldId id="305" r:id="rId37"/>
    <p:sldId id="298" r:id="rId38"/>
    <p:sldId id="299" r:id="rId39"/>
    <p:sldId id="304" r:id="rId40"/>
    <p:sldId id="300" r:id="rId41"/>
    <p:sldId id="307" r:id="rId42"/>
    <p:sldId id="301" r:id="rId43"/>
    <p:sldId id="3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0"/>
    <p:restoredTop sz="94710"/>
  </p:normalViewPr>
  <p:slideViewPr>
    <p:cSldViewPr snapToGrid="0" snapToObjects="1">
      <p:cViewPr>
        <p:scale>
          <a:sx n="72" d="100"/>
          <a:sy n="72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F4D7-0C9D-A541-B0D7-4EBAA2B4F88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375B-206B-074E-8B12-FDB0E7D2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C447-CC8F-0646-BD0B-B87146BC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CC7D-9DFE-694F-9825-90F104DA1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6E1B-0CF0-204D-A68C-6D1D8DF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FBA6-7547-2449-B45F-5E986846E2BB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C808-14AE-D44B-B091-8494165F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593B-45CE-FA46-9FC4-FF035CA7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81C-2159-0741-97AA-511D0AE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7315-AF55-3D43-8F26-2FAC24811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AD2E-0A25-E14E-AE1C-485BA5CB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D4A-DE65-3A4F-AFB5-908F322526F3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6134-4DA3-F34C-9DFC-9CCB2237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5CBA-5F9B-CA49-A754-CB91723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3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899E-1EF2-AB44-92FA-9133104C0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9BC57-9932-9141-80F7-6E349824E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8612-4B61-BF4F-BB59-2E3EAC78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F6C0-887E-A84D-8C2A-468DA7423717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37C3-74EB-7E47-8EBA-7D744AC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8B9F-D192-844E-882D-074E3E79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7AC-5EB0-4840-9C6B-00852FCF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EDE3-958F-1442-B165-3B746DA4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6F2F6-D95C-6D4A-9ADF-971C8FAB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563D-19DE-6F49-A6FE-6EE3A84B18A9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214B-BE44-5641-84F5-DB9A68F1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9D28-4BC2-AE4B-861E-60A492D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6E8F-30E4-334D-B937-72A9346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EAFD-80AC-454F-84C6-C3ABD258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582D-DBBE-3240-A005-07A49D3B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C15F-5025-B442-9DED-F9F36F3D172F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192E-99F2-344D-BEFE-FD9F28D3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0E98-3ABD-B94E-B764-124AC987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A18-17CE-C948-A081-6D1FD3E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4327-EA7F-634D-8BE4-EF473BEC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019FF-BB4F-5040-9FB5-8CE2A2C37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56E42-F09F-9447-94A3-1EE07ED5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8A14-F8B6-9F42-986B-90B03D604D68}" type="datetime1">
              <a:rPr lang="en-IN" smtClean="0"/>
              <a:t>18/01/23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F801-BD03-3D4C-835C-9EE7413E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A76A-E061-E143-B7DE-B72A08B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6B87-F3F9-5A4E-8E2D-61DDDB26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346BD-D4B2-AA43-A969-0E9A321D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D654D-C0E2-D341-9602-B7908A84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68C7-30E0-6140-9A4F-9E34A500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F56BC-C76E-ED4B-9235-3102594E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11D6C-659F-7449-9B01-F3B623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9512-554F-5145-BA36-1DF3E187D049}" type="datetime1">
              <a:rPr lang="en-IN" smtClean="0"/>
              <a:t>18/01/23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54945-7517-F746-A036-610F040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0DFE6-884C-574E-9FE9-2BA72BA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9FC-17FC-934E-932F-EC05270E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0A322-4EB6-C14A-9290-37FAD7D4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FB8-07B2-C548-857F-D333780C7E4A}" type="datetime1">
              <a:rPr lang="en-IN" smtClean="0"/>
              <a:t>18/01/23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2A4ED-BF46-6743-B39F-1B633C67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C979-DA58-0949-85FF-734624D4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CAE5E-E547-9742-AB43-59DF346F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2FFD-DF78-304C-8F64-81A9CEBE0401}" type="datetime1">
              <a:rPr lang="en-IN" smtClean="0"/>
              <a:t>18/01/23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E2D0F-01B2-384A-ABE4-5A3CBA80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DE444-4E90-6D48-A4C1-3594BBAA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4AE-D4E0-6440-8507-262E5D74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98D8-DDA3-834B-91FD-AD9F4FAD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0C04-32C6-4743-92E1-60276EB0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AAED-6849-2F45-88EC-7DB1BCE6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0162-6FC2-F24E-A065-0A82940B671D}" type="datetime1">
              <a:rPr lang="en-IN" smtClean="0"/>
              <a:t>18/01/23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53FF8-5CB3-A740-ADDD-BC0AD5C4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6B74-B410-1745-B750-4005B93A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2DD7-514B-AB4C-B347-C599744F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136B0-BC34-524B-A220-8D75C6369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9BEE2-3324-1B47-BF4C-F30D8FEA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F21EF-223C-E943-9271-C8C41F4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987F-FEC3-F24F-8AA9-E3105D342947}" type="datetime1">
              <a:rPr lang="en-IN" smtClean="0"/>
              <a:t>18/01/23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D968-B132-6A4E-8462-581D33B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3527D-65A1-314C-BD5D-B907E49C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8A092-17A8-C04E-9537-38D7F77C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14C2E-AC12-F544-B3E0-E28FF215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AD3E-5231-9143-9B9C-96A5038D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CE1A-D140-D64D-A986-F7C3D56C99ED}" type="datetime1">
              <a:rPr lang="en-IN" smtClean="0"/>
              <a:t>18/01/23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6089-208B-8C4C-A1F3-D8DBCA9FF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7227-CA8F-CC4F-94A5-DD63EF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16/misread-tsne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8091-2258-C942-9B1C-B2426732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0" y="4754781"/>
            <a:ext cx="10991462" cy="1511559"/>
          </a:xfrm>
        </p:spPr>
        <p:txBody>
          <a:bodyPr>
            <a:normAutofit/>
          </a:bodyPr>
          <a:lstStyle/>
          <a:p>
            <a:r>
              <a:rPr lang="en-US" sz="4800" b="1" dirty="0"/>
              <a:t>Advanced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E1CAE-A1D9-1B42-8B8E-2847CA52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951" y="6074228"/>
            <a:ext cx="9144000" cy="78377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Session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B7094-3EE6-2842-A95C-E66DEEE3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37" y="666077"/>
            <a:ext cx="7566308" cy="4325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5549B-5B03-E945-9E41-07BB8B9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swiss roll data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2C86B-54DB-C544-9A0D-AC4B625B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659518"/>
            <a:ext cx="7019614" cy="49260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93C39-3328-B648-8162-956BD1D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Learning: Unrolling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FAFF-60A0-F847-AF01-F164B4D3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550049"/>
            <a:ext cx="7167636" cy="50746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9A4AB-4BB0-4244-8C6B-11A1258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Identifies the right hyperplane that is closest to the data, then projects into it. </a:t>
            </a:r>
          </a:p>
          <a:p>
            <a:endParaRPr lang="en-US" dirty="0"/>
          </a:p>
          <a:p>
            <a:r>
              <a:rPr lang="en-US" dirty="0"/>
              <a:t>Right…?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64" y="2588467"/>
            <a:ext cx="8840236" cy="4191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CA46-5D6B-3548-BB0C-CBA3260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67" y="1690688"/>
            <a:ext cx="6445898" cy="4351338"/>
          </a:xfrm>
        </p:spPr>
        <p:txBody>
          <a:bodyPr/>
          <a:lstStyle/>
          <a:p>
            <a:r>
              <a:rPr lang="en-US" dirty="0"/>
              <a:t>Choose the hyperplane which preserves the maximum amount of variance. </a:t>
            </a:r>
          </a:p>
          <a:p>
            <a:endParaRPr lang="en-US" dirty="0"/>
          </a:p>
          <a:p>
            <a:r>
              <a:rPr lang="en-US" dirty="0"/>
              <a:t>Principal component: the axis which has this property.</a:t>
            </a:r>
          </a:p>
          <a:p>
            <a:endParaRPr lang="en-US" dirty="0"/>
          </a:p>
          <a:p>
            <a:r>
              <a:rPr lang="en-US" dirty="0"/>
              <a:t>For, 3D or higher, choose another axis, which is orthogonal(perpendicular) to the PC, which preserves maximum variance.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62"/>
            <a:ext cx="5284859" cy="250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FB2CA-1658-E34F-885E-8D245E9D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1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AE96-2C5E-8047-8B68-22F28BFE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85FD7-C928-C143-9E05-580F0B2E2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035" y="1825625"/>
            <a:ext cx="7791930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ED50F-CD78-C44A-BE16-4334E8F9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D2BA-4AD1-3C4A-9778-93A1DB7D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LDA and 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7C8E-536B-2A4C-9FC0-2A376D9F7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42"/>
            <a:ext cx="10730023" cy="56033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Linear Discriminant Analysis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PCA vs LDA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Steps involved in the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Locally Linear Embedding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LlE</a:t>
            </a:r>
            <a:r>
              <a:rPr lang="en-US" dirty="0"/>
              <a:t> vs PCA/LDA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Steps involved in the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6A5F-3F63-C342-9917-AA37FAE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2D0B-1B2E-DD41-8E75-FE18BBB7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A5121-95E0-ED47-A2B2-3B0D2A97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179" y="1690688"/>
            <a:ext cx="40635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53F8-9747-7442-A7CD-59373E57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7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2D0B-1B2E-DD41-8E75-FE18BBB7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7"/>
            <a:ext cx="10515600" cy="721803"/>
          </a:xfrm>
        </p:spPr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A5121-95E0-ED47-A2B2-3B0D2A97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043"/>
            <a:ext cx="2854172" cy="305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53F8-9747-7442-A7CD-59373E57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B4976-9462-254B-AC61-BEBF1901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76" y="804300"/>
            <a:ext cx="6342030" cy="58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C11E-32FD-1244-B3F7-CB56CD4B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LDA: </a:t>
            </a:r>
            <a:r>
              <a:rPr lang="en-US" dirty="0" err="1"/>
              <a:t>Eg.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93D56-06B5-A74F-A11B-0FFC20C77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659" y="591229"/>
            <a:ext cx="2388079" cy="2582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44E81-0EFD-5549-86A6-0CBB885D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031E4-C518-F24B-93AA-FB5D2537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5" y="3173413"/>
            <a:ext cx="11781048" cy="3295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8B05C-2166-4A4A-981E-C282E37E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400" y="1202827"/>
            <a:ext cx="4550822" cy="1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Compute mean vector of each class.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42" y="3039254"/>
            <a:ext cx="6708163" cy="1895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3EB68-444F-7B49-B113-EE5AF812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93" y="116020"/>
            <a:ext cx="6208204" cy="17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5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D2BA-4AD1-3C4A-9778-93A1DB7D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7C8E-536B-2A4C-9FC0-2A376D9F7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42"/>
            <a:ext cx="10730023" cy="56033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Revision</a:t>
            </a:r>
          </a:p>
          <a:p>
            <a:pPr>
              <a:lnSpc>
                <a:spcPct val="150000"/>
              </a:lnSpc>
            </a:pPr>
            <a:r>
              <a:rPr lang="en-US" dirty="0"/>
              <a:t>T-SNE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Steps</a:t>
            </a:r>
          </a:p>
          <a:p>
            <a:pPr>
              <a:lnSpc>
                <a:spcPct val="150000"/>
              </a:lnSpc>
            </a:pPr>
            <a:r>
              <a:rPr lang="en-US" dirty="0"/>
              <a:t>Example</a:t>
            </a:r>
          </a:p>
          <a:p>
            <a:pPr>
              <a:lnSpc>
                <a:spcPct val="150000"/>
              </a:lnSpc>
            </a:pPr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6A5F-3F63-C342-9917-AA37FAE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332D6-8C2A-3142-9A62-5757C33D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7" y="2940620"/>
            <a:ext cx="5458178" cy="3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covariance /scatter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332D6-8C2A-3142-9A62-5757C33D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7" y="2940620"/>
            <a:ext cx="5458178" cy="3063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88E8E-C36F-3F4C-9E29-B88DC89E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64203"/>
            <a:ext cx="4896021" cy="17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7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1242E-737C-984B-985D-E1554350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" y="3542866"/>
            <a:ext cx="7539388" cy="17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1242E-737C-984B-985D-E1554350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" y="3542866"/>
            <a:ext cx="7539388" cy="178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9BC55-CBBA-914C-A398-98C1C70A5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0" y="3542866"/>
            <a:ext cx="4305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932" y="91400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09543-8D6C-DE4A-A88B-4BA8EDC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306" y="136525"/>
            <a:ext cx="2102615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679" y="136503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  <a:p>
            <a:pPr>
              <a:lnSpc>
                <a:spcPct val="150000"/>
              </a:lnSpc>
            </a:pPr>
            <a:r>
              <a:rPr lang="en-US" dirty="0"/>
              <a:t>4. Sort eigen values in decreasing order and choose k eigen vectors with highest eigen values. Create W by taking those eigen vectors as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AECC2-D8FD-AA43-B478-023E287F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60" y="4037161"/>
            <a:ext cx="2965998" cy="189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E645B-9156-1C43-84DB-A011DDD8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2" y="284672"/>
            <a:ext cx="2013564" cy="64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6" y="119250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 of the set X..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  <a:p>
            <a:pPr>
              <a:lnSpc>
                <a:spcPct val="150000"/>
              </a:lnSpc>
            </a:pPr>
            <a:r>
              <a:rPr lang="en-US" dirty="0"/>
              <a:t>4. Sort eigen values in decreasing order and choose k eigen vectors with highest eigen values. Create W by taking those eigen vectors as columns.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Obtain Y=X.W, this is the transformed feature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AECC2-D8FD-AA43-B478-023E287F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07" y="3968150"/>
            <a:ext cx="1327459" cy="84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E645B-9156-1C43-84DB-A011DDD8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2" y="284672"/>
            <a:ext cx="2013564" cy="6436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4C058-659B-BF4A-9805-EDF9E095E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0" y="5199872"/>
            <a:ext cx="5037593" cy="150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3AA5E-57E7-7D48-BE9F-47AE2B534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401" y="5237353"/>
            <a:ext cx="1989108" cy="14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2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6AE5-1789-E847-8C10-F1650EB8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Linear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33A4-DD39-364B-8F11-AA2B7D1B5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  <a:p>
            <a:endParaRPr lang="en-US" dirty="0"/>
          </a:p>
          <a:p>
            <a:r>
              <a:rPr lang="en-US" dirty="0"/>
              <a:t>Focuses on nearby points of each data point</a:t>
            </a:r>
          </a:p>
          <a:p>
            <a:endParaRPr lang="en-US" dirty="0"/>
          </a:p>
          <a:p>
            <a:r>
              <a:rPr lang="en-US" dirty="0"/>
              <a:t>Distance is locally preserved.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D9A68-9B25-1848-8150-F7E0BF34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50DFB-012D-F544-9ACD-CB75D64D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38" y="1646238"/>
            <a:ext cx="4582562" cy="34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1690688"/>
            <a:ext cx="45143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8DB9-5857-6748-BBA9-1FDD456FE651}"/>
              </a:ext>
            </a:extLst>
          </p:cNvPr>
          <p:cNvSpPr txBox="1"/>
          <p:nvPr/>
        </p:nvSpPr>
        <p:spPr>
          <a:xfrm>
            <a:off x="838199" y="1825624"/>
            <a:ext cx="52578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data point, identify k neighbors.</a:t>
            </a:r>
          </a:p>
          <a:p>
            <a:endParaRPr lang="en-US" sz="2400" dirty="0"/>
          </a:p>
          <a:p>
            <a:r>
              <a:rPr lang="en-US" sz="2400" dirty="0"/>
              <a:t>Represent this point as linear combination of its neighbors using initial random weights.</a:t>
            </a:r>
          </a:p>
          <a:p>
            <a:endParaRPr lang="en-US" sz="2400" dirty="0"/>
          </a:p>
          <a:p>
            <a:r>
              <a:rPr lang="en-US" sz="2400" dirty="0"/>
              <a:t>We get a weight matrix W.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041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28" y="1911889"/>
            <a:ext cx="3200323" cy="30847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96" y="1381635"/>
            <a:ext cx="5449019" cy="43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8DA8-6B20-D24A-AF1D-E41A3CAB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"/>
            <a:ext cx="10515600" cy="1325563"/>
          </a:xfrm>
        </p:spPr>
        <p:txBody>
          <a:bodyPr/>
          <a:lstStyle/>
          <a:p>
            <a:r>
              <a:rPr lang="en-US" dirty="0"/>
              <a:t>Advanced MLT – 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A1450-529B-0E41-B895-A41C802E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55143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Dimensionality reduction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Principal Component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Linear Discriminant Analysis , Locally Linear Embedding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</a:rPr>
              <a:t>T - Distributed Stochastic Neighbour Embedding 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Clustering and Mixture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Project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ML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 Deployment using </a:t>
            </a:r>
            <a:r>
              <a:rPr lang="en-US" dirty="0" err="1"/>
              <a:t>FastAPI</a:t>
            </a:r>
            <a:r>
              <a:rPr lang="en-US" dirty="0"/>
              <a:t> and cloud platforms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B679-AB1D-FF40-8417-96371F36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30" y="790455"/>
            <a:ext cx="2492957" cy="2402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94" y="971065"/>
            <a:ext cx="3223404" cy="260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A8DC-A52D-4D45-85E6-E8D6FD7F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51" y="2128338"/>
            <a:ext cx="4830790" cy="4729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6945E-0D7E-B742-BC33-40811B26FA16}"/>
              </a:ext>
            </a:extLst>
          </p:cNvPr>
          <p:cNvSpPr txBox="1"/>
          <p:nvPr/>
        </p:nvSpPr>
        <p:spPr>
          <a:xfrm>
            <a:off x="1063256" y="4338084"/>
            <a:ext cx="3891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these points into lower dimensional space.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3709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30" y="790455"/>
            <a:ext cx="2492957" cy="2402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94" y="971065"/>
            <a:ext cx="3223404" cy="260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A8DC-A52D-4D45-85E6-E8D6FD7F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85" y="651152"/>
            <a:ext cx="2738885" cy="2681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12909-4509-944E-822D-5CDBE9E5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487" y="3357141"/>
            <a:ext cx="6293210" cy="35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7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A96F-E0B6-9F4A-B127-C9706068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B037-F003-D34F-B450-E369EAC43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 distributed Stochastic </a:t>
            </a:r>
            <a:r>
              <a:rPr lang="en-US" dirty="0" err="1"/>
              <a:t>Neighbourhod</a:t>
            </a:r>
            <a:r>
              <a:rPr lang="en-US" dirty="0"/>
              <a:t> Embedding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F553D-A465-BB49-BD60-AB924503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1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103A-B754-CA4B-81A2-A840CD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424141"/>
            <a:ext cx="11492708" cy="800286"/>
          </a:xfrm>
        </p:spPr>
        <p:txBody>
          <a:bodyPr/>
          <a:lstStyle/>
          <a:p>
            <a:r>
              <a:rPr lang="en-US" b="1" dirty="0"/>
              <a:t> Original Stochastic Neighborhood Embedding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E08C6-9D47-1C42-A952-08209D77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655" y="1807507"/>
            <a:ext cx="7109888" cy="396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849A-E2BA-8A46-BFD1-202FA7E6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C78F9-F295-8145-8203-F1BF2BDB41E9}"/>
              </a:ext>
            </a:extLst>
          </p:cNvPr>
          <p:cNvSpPr txBox="1"/>
          <p:nvPr/>
        </p:nvSpPr>
        <p:spPr>
          <a:xfrm>
            <a:off x="515470" y="1972234"/>
            <a:ext cx="39848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dimensional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13D1D-EE4D-404F-A8DE-0011D864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6" y="3386026"/>
            <a:ext cx="4578069" cy="2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103A-B754-CA4B-81A2-A840CD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424141"/>
            <a:ext cx="11492708" cy="800286"/>
          </a:xfrm>
        </p:spPr>
        <p:txBody>
          <a:bodyPr/>
          <a:lstStyle/>
          <a:p>
            <a:r>
              <a:rPr lang="en-US" b="1" dirty="0"/>
              <a:t>Stochastic Neighborhood Embedding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E08C6-9D47-1C42-A952-08209D77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655" y="1807507"/>
            <a:ext cx="7109888" cy="396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849A-E2BA-8A46-BFD1-202FA7E6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C78F9-F295-8145-8203-F1BF2BDB41E9}"/>
              </a:ext>
            </a:extLst>
          </p:cNvPr>
          <p:cNvSpPr txBox="1"/>
          <p:nvPr/>
        </p:nvSpPr>
        <p:spPr>
          <a:xfrm>
            <a:off x="515470" y="1972234"/>
            <a:ext cx="39848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dimensional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a point Xi as the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the normal distribution with centre as xi.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F5DFD-EE14-5947-AA36-705EF2A4FA5D}"/>
              </a:ext>
            </a:extLst>
          </p:cNvPr>
          <p:cNvSpPr txBox="1"/>
          <p:nvPr/>
        </p:nvSpPr>
        <p:spPr>
          <a:xfrm>
            <a:off x="7844116" y="458841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x</a:t>
            </a:r>
            <a:r>
              <a:rPr lang="en-US" dirty="0"/>
              <a:t>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C4907-22A9-FD49-A211-064BB738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33" y="4938637"/>
            <a:ext cx="3510502" cy="12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25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103A-B754-CA4B-81A2-A840CD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442070"/>
            <a:ext cx="11492708" cy="800286"/>
          </a:xfrm>
        </p:spPr>
        <p:txBody>
          <a:bodyPr/>
          <a:lstStyle/>
          <a:p>
            <a:r>
              <a:rPr lang="en-US" b="1" dirty="0"/>
              <a:t> Stochastic Neighborhood Embedding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E08C6-9D47-1C42-A952-08209D77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655" y="1807507"/>
            <a:ext cx="7109888" cy="396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849A-E2BA-8A46-BFD1-202FA7E6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4279"/>
            <a:ext cx="2743200" cy="365125"/>
          </a:xfrm>
        </p:spPr>
        <p:txBody>
          <a:bodyPr/>
          <a:lstStyle/>
          <a:p>
            <a:fld id="{194D5B86-ABA6-D443-A47A-B76C324FCE92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C78F9-F295-8145-8203-F1BF2BDB41E9}"/>
              </a:ext>
            </a:extLst>
          </p:cNvPr>
          <p:cNvSpPr txBox="1"/>
          <p:nvPr/>
        </p:nvSpPr>
        <p:spPr>
          <a:xfrm>
            <a:off x="459992" y="1218188"/>
            <a:ext cx="454018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Mapping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Xi to </a:t>
            </a:r>
            <a:r>
              <a:rPr lang="en-US" sz="2400" dirty="0" err="1"/>
              <a:t>yi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F5DFD-EE14-5947-AA36-705EF2A4FA5D}"/>
              </a:ext>
            </a:extLst>
          </p:cNvPr>
          <p:cNvSpPr txBox="1"/>
          <p:nvPr/>
        </p:nvSpPr>
        <p:spPr>
          <a:xfrm>
            <a:off x="7844116" y="458841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x</a:t>
            </a:r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801A1-8998-694D-8789-4B9897790216}"/>
              </a:ext>
            </a:extLst>
          </p:cNvPr>
          <p:cNvSpPr txBox="1"/>
          <p:nvPr/>
        </p:nvSpPr>
        <p:spPr>
          <a:xfrm>
            <a:off x="8117541" y="429687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x</a:t>
            </a:r>
            <a:r>
              <a:rPr lang="en-US" dirty="0" err="1"/>
              <a:t>j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63B95-AB36-F04D-8015-7B8E0E8C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6" y="1331298"/>
            <a:ext cx="4758133" cy="1072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E221D-0A2B-0948-87B9-E2D5C655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86" y="1539929"/>
            <a:ext cx="9740900" cy="391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85C3B0-85B2-5D45-B436-45F890EAB553}"/>
              </a:ext>
            </a:extLst>
          </p:cNvPr>
          <p:cNvSpPr txBox="1"/>
          <p:nvPr/>
        </p:nvSpPr>
        <p:spPr>
          <a:xfrm>
            <a:off x="377724" y="4318564"/>
            <a:ext cx="485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Respective conditional </a:t>
            </a:r>
            <a:r>
              <a:rPr lang="en-US" sz="2400" dirty="0" err="1"/>
              <a:t>prob</a:t>
            </a:r>
            <a:r>
              <a:rPr lang="en-US" sz="2400" dirty="0"/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F05ADD-0C01-A045-9E34-D331FCEF1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58" y="5090456"/>
            <a:ext cx="4787074" cy="1287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A4476-F6DD-B54F-9A61-B827276498D4}"/>
              </a:ext>
            </a:extLst>
          </p:cNvPr>
          <p:cNvSpPr txBox="1"/>
          <p:nvPr/>
        </p:nvSpPr>
        <p:spPr>
          <a:xfrm>
            <a:off x="5235388" y="5725489"/>
            <a:ext cx="33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adjusting variance= 1/ root(2)  </a:t>
            </a:r>
          </a:p>
        </p:txBody>
      </p:sp>
    </p:spTree>
    <p:extLst>
      <p:ext uri="{BB962C8B-B14F-4D97-AF65-F5344CB8AC3E}">
        <p14:creationId xmlns:p14="http://schemas.microsoft.com/office/powerpoint/2010/main" val="4010651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103A-B754-CA4B-81A2-A840CD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424141"/>
            <a:ext cx="11492708" cy="800286"/>
          </a:xfrm>
        </p:spPr>
        <p:txBody>
          <a:bodyPr/>
          <a:lstStyle/>
          <a:p>
            <a:r>
              <a:rPr lang="en-US" b="1" dirty="0"/>
              <a:t> Stochastic Neighborhood Embedding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E08C6-9D47-1C42-A952-08209D77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655" y="1807507"/>
            <a:ext cx="7109888" cy="396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849A-E2BA-8A46-BFD1-202FA7E6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C78F9-F295-8145-8203-F1BF2BDB41E9}"/>
              </a:ext>
            </a:extLst>
          </p:cNvPr>
          <p:cNvSpPr txBox="1"/>
          <p:nvPr/>
        </p:nvSpPr>
        <p:spPr>
          <a:xfrm>
            <a:off x="459992" y="1218188"/>
            <a:ext cx="4540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F5DFD-EE14-5947-AA36-705EF2A4FA5D}"/>
              </a:ext>
            </a:extLst>
          </p:cNvPr>
          <p:cNvSpPr txBox="1"/>
          <p:nvPr/>
        </p:nvSpPr>
        <p:spPr>
          <a:xfrm>
            <a:off x="7844116" y="458841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x</a:t>
            </a:r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801A1-8998-694D-8789-4B9897790216}"/>
              </a:ext>
            </a:extLst>
          </p:cNvPr>
          <p:cNvSpPr txBox="1"/>
          <p:nvPr/>
        </p:nvSpPr>
        <p:spPr>
          <a:xfrm>
            <a:off x="8117541" y="429687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x</a:t>
            </a:r>
            <a:r>
              <a:rPr lang="en-US" dirty="0" err="1"/>
              <a:t>j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63B95-AB36-F04D-8015-7B8E0E8C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8" y="1699093"/>
            <a:ext cx="4758133" cy="1072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E221D-0A2B-0948-87B9-E2D5C655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86" y="1539929"/>
            <a:ext cx="9740900" cy="391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F05ADD-0C01-A045-9E34-D331FCEF1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35" y="3222699"/>
            <a:ext cx="4787074" cy="1287827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EA0063F-6EDB-D44C-ABDE-4BC2135AFEA6}"/>
              </a:ext>
            </a:extLst>
          </p:cNvPr>
          <p:cNvSpPr txBox="1">
            <a:spLocks/>
          </p:cNvSpPr>
          <p:nvPr/>
        </p:nvSpPr>
        <p:spPr>
          <a:xfrm>
            <a:off x="199590" y="4989450"/>
            <a:ext cx="6470151" cy="777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Minimise</a:t>
            </a:r>
            <a:r>
              <a:rPr lang="en-US" dirty="0"/>
              <a:t> the Cost using </a:t>
            </a:r>
            <a:r>
              <a:rPr lang="en-IN" dirty="0" err="1"/>
              <a:t>Kullback-Leibler</a:t>
            </a:r>
            <a:r>
              <a:rPr lang="en-IN" dirty="0"/>
              <a:t> divergences 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2C23C4-BFFE-074B-AFEC-C24CF871D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152" y="5726362"/>
            <a:ext cx="4500284" cy="8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18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15F4-1FB3-9544-9827-90F2EF3AE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5074024"/>
            <a:ext cx="10515600" cy="1783976"/>
          </a:xfrm>
        </p:spPr>
        <p:txBody>
          <a:bodyPr/>
          <a:lstStyle/>
          <a:p>
            <a:r>
              <a:rPr lang="en-US" dirty="0"/>
              <a:t>Problem with this mapping where distribution is Gaussian – crowding.</a:t>
            </a:r>
          </a:p>
          <a:p>
            <a:endParaRPr lang="en-US" dirty="0"/>
          </a:p>
          <a:p>
            <a:r>
              <a:rPr lang="en-US" dirty="0"/>
              <a:t>So, change the distribution from Gaussian to t.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1D5-E62C-6B42-B8AB-42EBCF5D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C5882-9BE6-BC41-80E2-7929FAAE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41" y="1690688"/>
            <a:ext cx="7903630" cy="32990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4D991E-BC30-F144-9610-98415CF13C35}"/>
              </a:ext>
            </a:extLst>
          </p:cNvPr>
          <p:cNvSpPr txBox="1">
            <a:spLocks/>
          </p:cNvSpPr>
          <p:nvPr/>
        </p:nvSpPr>
        <p:spPr>
          <a:xfrm>
            <a:off x="318247" y="424141"/>
            <a:ext cx="11492708" cy="80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 Stochastic Neighborhood Embedding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697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ECBF18-A121-2F4C-8EA4-AFFFDD8ED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138" y="1825625"/>
            <a:ext cx="77897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BCF49-77D6-3641-ACA1-313E1AA7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02B5E8-5848-A04E-B37C-34DC9341ADFF}"/>
              </a:ext>
            </a:extLst>
          </p:cNvPr>
          <p:cNvSpPr txBox="1">
            <a:spLocks/>
          </p:cNvSpPr>
          <p:nvPr/>
        </p:nvSpPr>
        <p:spPr>
          <a:xfrm>
            <a:off x="318247" y="424141"/>
            <a:ext cx="11492708" cy="80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 Stochastic Neighborhood Embedding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840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103A-B754-CA4B-81A2-A840CDD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424141"/>
            <a:ext cx="11492708" cy="800286"/>
          </a:xfrm>
        </p:spPr>
        <p:txBody>
          <a:bodyPr/>
          <a:lstStyle/>
          <a:p>
            <a:r>
              <a:rPr lang="en-US" b="1" dirty="0"/>
              <a:t>t-distributed Stochastic Neighborhood Embedding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849A-E2BA-8A46-BFD1-202FA7E6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C78F9-F295-8145-8203-F1BF2BDB41E9}"/>
              </a:ext>
            </a:extLst>
          </p:cNvPr>
          <p:cNvSpPr txBox="1"/>
          <p:nvPr/>
        </p:nvSpPr>
        <p:spPr>
          <a:xfrm>
            <a:off x="459992" y="1218188"/>
            <a:ext cx="45401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F5DFD-EE14-5947-AA36-705EF2A4FA5D}"/>
              </a:ext>
            </a:extLst>
          </p:cNvPr>
          <p:cNvSpPr txBox="1"/>
          <p:nvPr/>
        </p:nvSpPr>
        <p:spPr>
          <a:xfrm>
            <a:off x="7844116" y="458841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x</a:t>
            </a:r>
            <a:r>
              <a:rPr lang="en-US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801A1-8998-694D-8789-4B9897790216}"/>
              </a:ext>
            </a:extLst>
          </p:cNvPr>
          <p:cNvSpPr txBox="1"/>
          <p:nvPr/>
        </p:nvSpPr>
        <p:spPr>
          <a:xfrm>
            <a:off x="8117541" y="4296871"/>
            <a:ext cx="986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x</a:t>
            </a:r>
            <a:r>
              <a:rPr lang="en-US" dirty="0" err="1"/>
              <a:t>j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63B95-AB36-F04D-8015-7B8E0E8C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25" y="1944372"/>
            <a:ext cx="4758133" cy="1072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E221D-0A2B-0948-87B9-E2D5C655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02" y="1612183"/>
            <a:ext cx="7564381" cy="3795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F05ADD-0C01-A045-9E34-D331FCEF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8" y="3457080"/>
            <a:ext cx="4787074" cy="12878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33581-DB99-2B42-9AB2-D2CAD5C0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90" y="4989450"/>
            <a:ext cx="8630643" cy="1880092"/>
          </a:xfrm>
        </p:spPr>
        <p:txBody>
          <a:bodyPr/>
          <a:lstStyle/>
          <a:p>
            <a:r>
              <a:rPr lang="en-US" dirty="0" err="1"/>
              <a:t>Minimise</a:t>
            </a:r>
            <a:r>
              <a:rPr lang="en-US" dirty="0"/>
              <a:t> the Cost using </a:t>
            </a:r>
            <a:r>
              <a:rPr lang="en-IN" dirty="0" err="1"/>
              <a:t>Kullback-Leibler</a:t>
            </a:r>
            <a:r>
              <a:rPr lang="en-IN" dirty="0"/>
              <a:t> divergences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50E9FE-192D-2544-AD2A-5436B212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16" y="5652515"/>
            <a:ext cx="4500284" cy="8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1435-D2CC-3B46-9D90-59264183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8620-9866-D445-86B6-44AA9695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  <a:p>
            <a:endParaRPr lang="en-US" dirty="0"/>
          </a:p>
          <a:p>
            <a:r>
              <a:rPr lang="en-US" dirty="0"/>
              <a:t>Manifold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0327-C718-864F-A026-0944A040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0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994-81F7-454F-8DC8-F6B799AC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22D1-1F3E-EF44-B5BE-53B28F6F1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uses a variable called perplexity.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9947A-87CF-0A41-97B9-D8D82197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89BE7-EA97-CA46-8311-B49EABEC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604294"/>
            <a:ext cx="10185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16E5-3497-7548-BF19-5B4EC58A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BC3D-A706-844F-8F13-B1FB826E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https://www.jmlr.org/papers/volume9/vandermaaten08a/vandermaaten08a.pdf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https://distill.pub/2016/misread-tsne/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025B0-FF22-BF49-B8E2-206C16B9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1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DEFA-829F-034D-A224-382D6A95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804D-73DB-B24C-A402-6EAD9E0B5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PCA: Linear, Variability is large, Projection</a:t>
            </a:r>
          </a:p>
          <a:p>
            <a:endParaRPr lang="en-US" dirty="0"/>
          </a:p>
          <a:p>
            <a:r>
              <a:rPr lang="en-US" dirty="0"/>
              <a:t>Factor Analysis: Based on correlation.</a:t>
            </a:r>
          </a:p>
          <a:p>
            <a:endParaRPr lang="en-US" dirty="0"/>
          </a:p>
          <a:p>
            <a:r>
              <a:rPr lang="en-US" dirty="0"/>
              <a:t>LDA: Linear, Projection, Class-focused.</a:t>
            </a:r>
          </a:p>
          <a:p>
            <a:endParaRPr lang="en-US" dirty="0"/>
          </a:p>
          <a:p>
            <a:r>
              <a:rPr lang="en-US" dirty="0"/>
              <a:t>LLE: Linear, Manifold learning</a:t>
            </a:r>
          </a:p>
          <a:p>
            <a:endParaRPr lang="en-US" dirty="0"/>
          </a:p>
          <a:p>
            <a:r>
              <a:rPr lang="en-US" dirty="0"/>
              <a:t>t-SNE: Non-linear. Manifold learning. Local and global characteristics preserved.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21695-74F5-F944-B6B5-AF056A33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5E69C-6C0F-7146-9052-6138EE566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172" y="462854"/>
            <a:ext cx="7730521" cy="6045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82344-2084-2C4D-BE1C-EC3F95CB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5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74" y="1231641"/>
            <a:ext cx="8513981" cy="54584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33EB8-BE55-CD44-AA50-E813293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4" y="1978090"/>
            <a:ext cx="4855387" cy="31128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5B417-85C1-624B-BB50-D1475409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835760"/>
            <a:ext cx="6606074" cy="561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4E27A-59D9-6848-821E-DD335476EE0F}"/>
              </a:ext>
            </a:extLst>
          </p:cNvPr>
          <p:cNvSpPr txBox="1"/>
          <p:nvPr/>
        </p:nvSpPr>
        <p:spPr>
          <a:xfrm>
            <a:off x="1425849" y="608159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in info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035F-DCFD-A54D-AEFA-8822B2F5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2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340B-2E8D-B948-B1E7-F9906A1A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EC75B-30FC-E641-9E64-2569AE6F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29" y="2294927"/>
            <a:ext cx="5248300" cy="2948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D955D-D59A-5448-976B-D390DF45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2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56" y="1825625"/>
            <a:ext cx="57620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F4B54-2327-4F47-9A3D-7280CEB0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5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823</Words>
  <Application>Microsoft Macintosh PowerPoint</Application>
  <PresentationFormat>Widescreen</PresentationFormat>
  <Paragraphs>203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Advanced Machine Learning Techniques</vt:lpstr>
      <vt:lpstr>Agenda</vt:lpstr>
      <vt:lpstr>Advanced MLT – Course overview</vt:lpstr>
      <vt:lpstr>Approaches to dimensionality reduction</vt:lpstr>
      <vt:lpstr>Projection</vt:lpstr>
      <vt:lpstr>Projection</vt:lpstr>
      <vt:lpstr>Issue with projection: Eg swiss roll</vt:lpstr>
      <vt:lpstr>Issue with projection: Eg swiss roll</vt:lpstr>
      <vt:lpstr>Swiss roll data set</vt:lpstr>
      <vt:lpstr>Projection of swiss roll data sets</vt:lpstr>
      <vt:lpstr>Manifold Learning: Unrolling</vt:lpstr>
      <vt:lpstr>Principal Component Analysis - PCA</vt:lpstr>
      <vt:lpstr>Principal Component Analysis - PCA</vt:lpstr>
      <vt:lpstr>PowerPoint Presentation</vt:lpstr>
      <vt:lpstr>LDA and LLE</vt:lpstr>
      <vt:lpstr>Linear Discriminant Analysis</vt:lpstr>
      <vt:lpstr>Linear Discriminant Analysis</vt:lpstr>
      <vt:lpstr>LDA: Eg.</vt:lpstr>
      <vt:lpstr>LDA Steps</vt:lpstr>
      <vt:lpstr>LDA Steps</vt:lpstr>
      <vt:lpstr>LDA Steps</vt:lpstr>
      <vt:lpstr>LDA Steps</vt:lpstr>
      <vt:lpstr>LDA Steps</vt:lpstr>
      <vt:lpstr>LDA Steps</vt:lpstr>
      <vt:lpstr>LDA Steps</vt:lpstr>
      <vt:lpstr>LDA Steps</vt:lpstr>
      <vt:lpstr>Locally Linear embedding</vt:lpstr>
      <vt:lpstr>Locally Linear embedding</vt:lpstr>
      <vt:lpstr>Locally Linear embedding</vt:lpstr>
      <vt:lpstr>Locally Linear embedding</vt:lpstr>
      <vt:lpstr>Locally Linear embedding</vt:lpstr>
      <vt:lpstr>PowerPoint Presentation</vt:lpstr>
      <vt:lpstr> Original Stochastic Neighborhood Embedding  </vt:lpstr>
      <vt:lpstr>Stochastic Neighborhood Embedding  </vt:lpstr>
      <vt:lpstr> Stochastic Neighborhood Embedding  </vt:lpstr>
      <vt:lpstr> Stochastic Neighborhood Embedding  </vt:lpstr>
      <vt:lpstr>PowerPoint Presentation</vt:lpstr>
      <vt:lpstr>PowerPoint Presentation</vt:lpstr>
      <vt:lpstr>t-distributed Stochastic Neighborhood Embedding  </vt:lpstr>
      <vt:lpstr>PowerPoint Presentation</vt:lpstr>
      <vt:lpstr>PowerPoint Presentation</vt:lpstr>
      <vt:lpstr>Which Dimensionality reduction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Techniques</dc:title>
  <dc:creator>Microsoft Office User</dc:creator>
  <cp:lastModifiedBy>Microsoft Office User</cp:lastModifiedBy>
  <cp:revision>50</cp:revision>
  <dcterms:created xsi:type="dcterms:W3CDTF">2022-01-06T08:30:30Z</dcterms:created>
  <dcterms:modified xsi:type="dcterms:W3CDTF">2023-01-18T18:00:59Z</dcterms:modified>
</cp:coreProperties>
</file>